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Poppins Light"/>
      <p:regular r:id="rId37"/>
      <p:bold r:id="rId38"/>
      <p:italic r:id="rId39"/>
      <p:boldItalic r:id="rId40"/>
    </p:embeddedFont>
    <p:embeddedFont>
      <p:font typeface="Poppins SemiBold"/>
      <p:regular r:id="rId41"/>
      <p:bold r:id="rId42"/>
      <p:italic r:id="rId43"/>
      <p:boldItalic r:id="rId44"/>
    </p:embeddedFont>
    <p:embeddedFont>
      <p:font typeface="Gill Sans"/>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C9153D-1576-4060-92FB-B82B6939F33A}">
  <a:tblStyle styleId="{3FC9153D-1576-4060-92FB-B82B6939F3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Light-boldItalic.fntdata"/><Relationship Id="rId20" Type="http://schemas.openxmlformats.org/officeDocument/2006/relationships/slide" Target="slides/slide14.xml"/><Relationship Id="rId42" Type="http://schemas.openxmlformats.org/officeDocument/2006/relationships/font" Target="fonts/PoppinsSemiBold-bold.fntdata"/><Relationship Id="rId41" Type="http://schemas.openxmlformats.org/officeDocument/2006/relationships/font" Target="fonts/PoppinsSemiBold-regular.fntdata"/><Relationship Id="rId22" Type="http://schemas.openxmlformats.org/officeDocument/2006/relationships/slide" Target="slides/slide16.xml"/><Relationship Id="rId44" Type="http://schemas.openxmlformats.org/officeDocument/2006/relationships/font" Target="fonts/PoppinsSemiBold-boldItalic.fntdata"/><Relationship Id="rId21" Type="http://schemas.openxmlformats.org/officeDocument/2006/relationships/slide" Target="slides/slide15.xml"/><Relationship Id="rId43" Type="http://schemas.openxmlformats.org/officeDocument/2006/relationships/font" Target="fonts/PoppinsSemiBold-italic.fntdata"/><Relationship Id="rId24" Type="http://schemas.openxmlformats.org/officeDocument/2006/relationships/slide" Target="slides/slide18.xml"/><Relationship Id="rId46" Type="http://schemas.openxmlformats.org/officeDocument/2006/relationships/font" Target="fonts/GillSans-bold.fntdata"/><Relationship Id="rId23" Type="http://schemas.openxmlformats.org/officeDocument/2006/relationships/slide" Target="slides/slide17.xml"/><Relationship Id="rId45" Type="http://schemas.openxmlformats.org/officeDocument/2006/relationships/font" Target="fonts/GillSans-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PoppinsLight-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PoppinsLight-italic.fntdata"/><Relationship Id="rId16" Type="http://schemas.openxmlformats.org/officeDocument/2006/relationships/slide" Target="slides/slide10.xml"/><Relationship Id="rId38" Type="http://schemas.openxmlformats.org/officeDocument/2006/relationships/font" Target="fonts/PoppinsLigh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66" name="Google Shape;16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6368c92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6368c9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126368c92a4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6368c92a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6368c92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126368c92a4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6368c92a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6368c92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126368c92a4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6368c92a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6368c92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126368c92a4_0_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6368c92a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6368c92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126368c92a4_0_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173" name="Google Shape;173;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449" name="Google Shape;449;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59" name="Google Shape;45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195" name="Google Shape;195;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08" name="Shape 108"/>
        <p:cNvGrpSpPr/>
        <p:nvPr/>
      </p:nvGrpSpPr>
      <p:grpSpPr>
        <a:xfrm>
          <a:off x="0" y="0"/>
          <a:ext cx="0" cy="0"/>
          <a:chOff x="0" y="0"/>
          <a:chExt cx="0" cy="0"/>
        </a:xfrm>
      </p:grpSpPr>
      <p:sp>
        <p:nvSpPr>
          <p:cNvPr id="109" name="Google Shape;109;p17"/>
          <p:cNvSpPr/>
          <p:nvPr>
            <p:ph idx="2" type="pic"/>
          </p:nvPr>
        </p:nvSpPr>
        <p:spPr>
          <a:xfrm>
            <a:off x="9100" y="0"/>
            <a:ext cx="9144000" cy="5143500"/>
          </a:xfrm>
          <a:prstGeom prst="rect">
            <a:avLst/>
          </a:prstGeom>
          <a:noFill/>
          <a:ln>
            <a:noFill/>
          </a:ln>
        </p:spPr>
      </p:sp>
      <p:sp>
        <p:nvSpPr>
          <p:cNvPr id="110" name="Google Shape;110;p17"/>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11" name="Shape 111"/>
        <p:cNvGrpSpPr/>
        <p:nvPr/>
      </p:nvGrpSpPr>
      <p:grpSpPr>
        <a:xfrm>
          <a:off x="0" y="0"/>
          <a:ext cx="0" cy="0"/>
          <a:chOff x="0" y="0"/>
          <a:chExt cx="0" cy="0"/>
        </a:xfrm>
      </p:grpSpPr>
      <p:sp>
        <p:nvSpPr>
          <p:cNvPr id="112" name="Google Shape;112;p18"/>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3" name="Google Shape;113;p1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4" name="Google Shape;114;p18"/>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5" name="Google Shape;115;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6" name="Google Shape;116;p1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7" name="Google Shape;117;p1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8" name="Google Shape;118;p18"/>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18"/>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20" name="Shape 120"/>
        <p:cNvGrpSpPr/>
        <p:nvPr/>
      </p:nvGrpSpPr>
      <p:grpSpPr>
        <a:xfrm>
          <a:off x="0" y="0"/>
          <a:ext cx="0" cy="0"/>
          <a:chOff x="0" y="0"/>
          <a:chExt cx="0" cy="0"/>
        </a:xfrm>
      </p:grpSpPr>
      <p:sp>
        <p:nvSpPr>
          <p:cNvPr id="121" name="Google Shape;121;p19"/>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23" name="Google Shape;123;p19"/>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24" name="Google Shape;124;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5" name="Google Shape;125;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6" name="Google Shape;126;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7" name="Google Shape;127;p1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128" name="Google Shape;128;p1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129" name="Google Shape;129;p1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130" name="Google Shape;130;p1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1" name="Google Shape;131;p1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2" name="Google Shape;132;p19"/>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33" name="Shape 133"/>
        <p:cNvGrpSpPr/>
        <p:nvPr/>
      </p:nvGrpSpPr>
      <p:grpSpPr>
        <a:xfrm>
          <a:off x="0" y="0"/>
          <a:ext cx="0" cy="0"/>
          <a:chOff x="0" y="0"/>
          <a:chExt cx="0" cy="0"/>
        </a:xfrm>
      </p:grpSpPr>
      <p:sp>
        <p:nvSpPr>
          <p:cNvPr id="134" name="Google Shape;134;p20"/>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5" name="Google Shape;135;p20"/>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6" name="Google Shape;136;p20"/>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37" name="Google Shape;137;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38" name="Google Shape;138;p20"/>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9" name="Google Shape;139;p20"/>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40" name="Shape 140"/>
        <p:cNvGrpSpPr/>
        <p:nvPr/>
      </p:nvGrpSpPr>
      <p:grpSpPr>
        <a:xfrm>
          <a:off x="0" y="0"/>
          <a:ext cx="0" cy="0"/>
          <a:chOff x="0" y="0"/>
          <a:chExt cx="0" cy="0"/>
        </a:xfrm>
      </p:grpSpPr>
      <p:sp>
        <p:nvSpPr>
          <p:cNvPr id="141" name="Google Shape;141;p21"/>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42" name="Google Shape;142;p21"/>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43" name="Google Shape;143;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44" name="Google Shape;144;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45" name="Shape 14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9" name="Google Shape;149;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50" name="Shape 150"/>
        <p:cNvGrpSpPr/>
        <p:nvPr/>
      </p:nvGrpSpPr>
      <p:grpSpPr>
        <a:xfrm>
          <a:off x="0" y="0"/>
          <a:ext cx="0" cy="0"/>
          <a:chOff x="0" y="0"/>
          <a:chExt cx="0" cy="0"/>
        </a:xfrm>
      </p:grpSpPr>
      <p:sp>
        <p:nvSpPr>
          <p:cNvPr id="151" name="Google Shape;151;p24"/>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52" name="Google Shape;152;p24"/>
          <p:cNvGrpSpPr/>
          <p:nvPr/>
        </p:nvGrpSpPr>
        <p:grpSpPr>
          <a:xfrm rot="-5400000">
            <a:off x="4546416" y="-4546410"/>
            <a:ext cx="51448" cy="9144278"/>
            <a:chOff x="4713353" y="-1"/>
            <a:chExt cx="73803" cy="6857866"/>
          </a:xfrm>
        </p:grpSpPr>
        <p:sp>
          <p:nvSpPr>
            <p:cNvPr id="153" name="Google Shape;153;p24"/>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4" name="Google Shape;154;p24"/>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5" name="Google Shape;155;p24"/>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6" name="Google Shape;156;p24"/>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7" name="Google Shape;157;p24"/>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58" name="Google Shape;158;p24"/>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59" name="Google Shape;159;p24"/>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60" name="Google Shape;160;p24"/>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 name="Google Shape;16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ac.openmainframeproject.org/process/project_stages.html" TargetMode="Externa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4.png"/><Relationship Id="rId12"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15" Type="http://schemas.openxmlformats.org/officeDocument/2006/relationships/image" Target="../media/image46.png"/><Relationship Id="rId14" Type="http://schemas.openxmlformats.org/officeDocument/2006/relationships/image" Target="../media/image37.png"/><Relationship Id="rId17" Type="http://schemas.openxmlformats.org/officeDocument/2006/relationships/image" Target="../media/image33.png"/><Relationship Id="rId16" Type="http://schemas.openxmlformats.org/officeDocument/2006/relationships/image" Target="../media/image35.png"/><Relationship Id="rId5" Type="http://schemas.openxmlformats.org/officeDocument/2006/relationships/hyperlink" Target="https://techchannel.com/" TargetMode="External"/><Relationship Id="rId19" Type="http://schemas.openxmlformats.org/officeDocument/2006/relationships/image" Target="../media/image47.png"/><Relationship Id="rId6" Type="http://schemas.openxmlformats.org/officeDocument/2006/relationships/hyperlink" Target="https://mediaops.com/" TargetMode="External"/><Relationship Id="rId18" Type="http://schemas.openxmlformats.org/officeDocument/2006/relationships/image" Target="../media/image38.png"/><Relationship Id="rId7" Type="http://schemas.openxmlformats.org/officeDocument/2006/relationships/hyperlink" Target="https://www.openmainframeproject.org/projects" TargetMode="External"/><Relationship Id="rId8" Type="http://schemas.openxmlformats.org/officeDocument/2006/relationships/hyperlink" Target="https://www.linuxfoundation.org/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9.png"/><Relationship Id="rId5"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Anna_Karenina_princip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github.com/openmainframeproject/tac/blob/master/process/proposal_process.m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fossmarks.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43.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31.png"/><Relationship Id="rId7" Type="http://schemas.openxmlformats.org/officeDocument/2006/relationships/image" Target="../media/image26.png"/><Relationship Id="rId8"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hyperlink" Target="https://landscape.openmainframeproject.org/fullscree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169" name="Google Shape;169;p26"/>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23" name="Google Shape;323;p35"/>
          <p:cNvCxnSpPr>
            <a:stCxn id="322"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24" name="Google Shape;324;p35"/>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25" name="Google Shape;325;p35"/>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26" name="Google Shape;326;p35"/>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27" name="Google Shape;327;p35"/>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28" name="Google Shape;328;p35"/>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29" name="Google Shape;329;p35"/>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30" name="Google Shape;330;p35"/>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331" name="Google Shape;331;p35"/>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32" name="Google Shape;332;p35"/>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 Zowe Support Conformance program launched</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2022 Zowe 2.0 launched</a:t>
            </a:r>
            <a:endParaRPr b="1" sz="1100">
              <a:solidFill>
                <a:schemeClr val="dk1"/>
              </a:solidFill>
              <a:latin typeface="Gill Sans"/>
              <a:ea typeface="Gill Sans"/>
              <a:cs typeface="Gill Sans"/>
              <a:sym typeface="Gill Sans"/>
            </a:endParaRPr>
          </a:p>
        </p:txBody>
      </p:sp>
      <p:sp>
        <p:nvSpPr>
          <p:cNvPr id="333" name="Google Shape;333;p35"/>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BMC</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334" name="Google Shape;334;p35"/>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335" name="Google Shape;335;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336" name="Google Shape;336;p35"/>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43" name="Google Shape;343;p36"/>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349" name="Google Shape;349;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It’s more than putting a project on GitHub</a:t>
            </a:r>
            <a:endParaRPr/>
          </a:p>
        </p:txBody>
      </p:sp>
      <p:sp>
        <p:nvSpPr>
          <p:cNvPr id="356" name="Google Shape;356;p3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Organizations and projects come to the Open Mainframe Project to…</a:t>
            </a:r>
            <a:endParaRPr/>
          </a:p>
          <a:p>
            <a:pPr indent="-355600" lvl="0" marL="457200" rtl="0" algn="l">
              <a:spcBef>
                <a:spcPts val="1000"/>
              </a:spcBef>
              <a:spcAft>
                <a:spcPts val="0"/>
              </a:spcAft>
              <a:buSzPts val="2000"/>
              <a:buChar char="-"/>
            </a:pPr>
            <a:r>
              <a:rPr lang="en-US"/>
              <a:t>Have a vendor-neutral home for the project and assets.</a:t>
            </a:r>
            <a:endParaRPr/>
          </a:p>
          <a:p>
            <a:pPr indent="-355600" lvl="0" marL="457200" rtl="0" algn="l">
              <a:spcBef>
                <a:spcPts val="0"/>
              </a:spcBef>
              <a:spcAft>
                <a:spcPts val="0"/>
              </a:spcAft>
              <a:buSzPts val="2000"/>
              <a:buChar char="-"/>
            </a:pPr>
            <a:r>
              <a:rPr lang="en-US"/>
              <a:t>Bring in contributors from different organizations ( including your competitors )</a:t>
            </a:r>
            <a:endParaRPr/>
          </a:p>
          <a:p>
            <a:pPr indent="-355600" lvl="0" marL="457200" rtl="0" algn="l">
              <a:spcBef>
                <a:spcPts val="0"/>
              </a:spcBef>
              <a:spcAft>
                <a:spcPts val="0"/>
              </a:spcAft>
              <a:buSzPts val="2000"/>
              <a:buChar char="-"/>
            </a:pPr>
            <a:r>
              <a:rPr lang="en-US"/>
              <a:t>Drive broad industry awareness with press and </a:t>
            </a:r>
            <a:r>
              <a:rPr lang="en-US"/>
              <a:t>analysts</a:t>
            </a:r>
            <a:r>
              <a:rPr lang="en-US"/>
              <a:t>.</a:t>
            </a:r>
            <a:endParaRPr/>
          </a:p>
          <a:p>
            <a:pPr indent="-355600" lvl="0" marL="457200" rtl="0" algn="l">
              <a:spcBef>
                <a:spcPts val="0"/>
              </a:spcBef>
              <a:spcAft>
                <a:spcPts val="0"/>
              </a:spcAft>
              <a:buSzPts val="2000"/>
              <a:buChar char="-"/>
            </a:pPr>
            <a:r>
              <a:rPr lang="en-US"/>
              <a:t>Build a downstream ecosystem for open and </a:t>
            </a:r>
            <a:r>
              <a:rPr lang="en-US"/>
              <a:t>commercial</a:t>
            </a:r>
            <a:r>
              <a:rPr lang="en-US"/>
              <a:t> solutions.</a:t>
            </a:r>
            <a:endParaRPr/>
          </a:p>
          <a:p>
            <a:pPr indent="-355600" lvl="0" marL="457200" rtl="0" algn="l">
              <a:spcBef>
                <a:spcPts val="0"/>
              </a:spcBef>
              <a:spcAft>
                <a:spcPts val="0"/>
              </a:spcAft>
              <a:buSzPts val="2000"/>
              <a:buChar char="-"/>
            </a:pPr>
            <a:r>
              <a:rPr lang="en-US"/>
              <a:t>Have world-class tools for measuring project insights and success.</a:t>
            </a:r>
            <a:endParaRPr/>
          </a:p>
          <a:p>
            <a:pPr indent="-355600" lvl="0" marL="457200" rtl="0" algn="l">
              <a:spcBef>
                <a:spcPts val="0"/>
              </a:spcBef>
              <a:spcAft>
                <a:spcPts val="0"/>
              </a:spcAft>
              <a:buSzPts val="2000"/>
              <a:buChar char="-"/>
            </a:pPr>
            <a:r>
              <a:rPr lang="en-US"/>
              <a:t>Leverage the collective experience and expertise of the Linux Foundation.</a:t>
            </a:r>
            <a:endParaRPr/>
          </a:p>
          <a:p>
            <a:pPr indent="0" lvl="0" marL="0" rtl="0" algn="l">
              <a:spcBef>
                <a:spcPts val="1000"/>
              </a:spcBef>
              <a:spcAft>
                <a:spcPts val="0"/>
              </a:spcAft>
              <a:buNone/>
            </a:pPr>
            <a:r>
              <a:rPr lang="en-US"/>
              <a:t>How does the Open Mainframe Project enable this?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Vendor-neutrality provides a sustainable home</a:t>
            </a:r>
            <a:endParaRPr/>
          </a:p>
        </p:txBody>
      </p:sp>
      <p:sp>
        <p:nvSpPr>
          <p:cNvPr id="363" name="Google Shape;363;p39"/>
          <p:cNvSpPr txBox="1"/>
          <p:nvPr>
            <p:ph idx="1" type="body"/>
          </p:nvPr>
        </p:nvSpPr>
        <p:spPr>
          <a:xfrm>
            <a:off x="317500" y="943425"/>
            <a:ext cx="6007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Groundbreaking </a:t>
            </a:r>
            <a:r>
              <a:rPr lang="en-US" sz="1800"/>
              <a:t>and</a:t>
            </a:r>
            <a:r>
              <a:rPr lang="en-US" sz="1800"/>
              <a:t> </a:t>
            </a:r>
            <a:r>
              <a:rPr lang="en-US" sz="1800"/>
              <a:t>game-changing</a:t>
            </a:r>
            <a:r>
              <a:rPr lang="en-US" sz="1800"/>
              <a:t> projects are a collective effort across organizations. Hosting at the Open Mainframe Project ensures a project has a reputable legal home and governance to attract contributors and adoption.</a:t>
            </a:r>
            <a:endParaRPr sz="1800"/>
          </a:p>
          <a:p>
            <a:pPr indent="-342900" lvl="0" marL="457200" rtl="0" algn="l">
              <a:spcBef>
                <a:spcPts val="400"/>
              </a:spcBef>
              <a:spcAft>
                <a:spcPts val="0"/>
              </a:spcAft>
              <a:buSzPts val="1800"/>
              <a:buChar char="-"/>
            </a:pPr>
            <a:r>
              <a:rPr lang="en-US" sz="1800"/>
              <a:t>All projects are set up as 501c6 Series LLC legal </a:t>
            </a:r>
            <a:r>
              <a:rPr lang="en-US" sz="1800"/>
              <a:t>entities, giving the project a non-profit status and letting them set their own IP policies with expert guidance.</a:t>
            </a:r>
            <a:endParaRPr sz="1800"/>
          </a:p>
          <a:p>
            <a:pPr indent="-342900" lvl="0" marL="457200" rtl="0" algn="l">
              <a:spcBef>
                <a:spcPts val="0"/>
              </a:spcBef>
              <a:spcAft>
                <a:spcPts val="0"/>
              </a:spcAft>
              <a:buSzPts val="1800"/>
              <a:buChar char="-"/>
            </a:pPr>
            <a:r>
              <a:rPr lang="en-US" sz="1800"/>
              <a:t>Infrastructure such as mailing lists, websites, and domain names are owned by the project to ensure neutral management.</a:t>
            </a:r>
            <a:endParaRPr sz="1800"/>
          </a:p>
          <a:p>
            <a:pPr indent="-342900" lvl="0" marL="457200" rtl="0" algn="l">
              <a:spcBef>
                <a:spcPts val="0"/>
              </a:spcBef>
              <a:spcAft>
                <a:spcPts val="0"/>
              </a:spcAft>
              <a:buSzPts val="1800"/>
              <a:buChar char="-"/>
            </a:pPr>
            <a:r>
              <a:rPr lang="en-US" sz="1800" u="sng">
                <a:solidFill>
                  <a:schemeClr val="hlink"/>
                </a:solidFill>
                <a:hlinkClick r:id="rId3"/>
              </a:rPr>
              <a:t>Open Mainframe Project TAC project lifecycle</a:t>
            </a:r>
            <a:r>
              <a:rPr lang="en-US" sz="1800"/>
              <a:t> gives the project guidance on how to establish as sustainable project.</a:t>
            </a:r>
            <a:endParaRPr sz="1800"/>
          </a:p>
        </p:txBody>
      </p:sp>
      <p:pic>
        <p:nvPicPr>
          <p:cNvPr id="364" name="Google Shape;364;p39"/>
          <p:cNvPicPr preferRelativeResize="0"/>
          <p:nvPr/>
        </p:nvPicPr>
        <p:blipFill>
          <a:blip r:embed="rId4">
            <a:alphaModFix/>
          </a:blip>
          <a:stretch>
            <a:fillRect/>
          </a:stretch>
        </p:blipFill>
        <p:spPr>
          <a:xfrm>
            <a:off x="6505675" y="1635442"/>
            <a:ext cx="2514499" cy="20111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 in a broader contributor base</a:t>
            </a:r>
            <a:endParaRPr/>
          </a:p>
        </p:txBody>
      </p:sp>
      <p:sp>
        <p:nvSpPr>
          <p:cNvPr id="371" name="Google Shape;371;p40"/>
          <p:cNvSpPr txBox="1"/>
          <p:nvPr>
            <p:ph idx="1" type="body"/>
          </p:nvPr>
        </p:nvSpPr>
        <p:spPr>
          <a:xfrm>
            <a:off x="317500" y="943425"/>
            <a:ext cx="5921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Shared R&amp;D with a broad ecosystem means bringing more contributors and maintainers into your project - including your competitors.</a:t>
            </a:r>
            <a:endParaRPr sz="1900"/>
          </a:p>
          <a:p>
            <a:pPr indent="-349250" lvl="0" marL="457200" rtl="0" algn="l">
              <a:spcBef>
                <a:spcPts val="400"/>
              </a:spcBef>
              <a:spcAft>
                <a:spcPts val="0"/>
              </a:spcAft>
              <a:buSzPts val="1900"/>
              <a:buChar char="-"/>
            </a:pPr>
            <a:r>
              <a:rPr lang="en-US" sz="1900"/>
              <a:t>Our staff works with the project to establish an open, neutral </a:t>
            </a:r>
            <a:r>
              <a:rPr lang="en-US" sz="1900"/>
              <a:t>governance</a:t>
            </a:r>
            <a:r>
              <a:rPr lang="en-US" sz="1900"/>
              <a:t> that makes roles clear and paths to leadership available.</a:t>
            </a:r>
            <a:endParaRPr sz="1900"/>
          </a:p>
          <a:p>
            <a:pPr indent="-349250" lvl="0" marL="457200" rtl="0" algn="l">
              <a:spcBef>
                <a:spcPts val="0"/>
              </a:spcBef>
              <a:spcAft>
                <a:spcPts val="0"/>
              </a:spcAft>
              <a:buSzPts val="1900"/>
              <a:buChar char="-"/>
            </a:pPr>
            <a:r>
              <a:rPr lang="en-US" sz="1900"/>
              <a:t>All projects have a Code of Conduct to ensure collaboration is done in safe and welcoming environment for all.</a:t>
            </a:r>
            <a:endParaRPr sz="1900"/>
          </a:p>
          <a:p>
            <a:pPr indent="-349250" lvl="0" marL="457200" rtl="0" algn="l">
              <a:spcBef>
                <a:spcPts val="0"/>
              </a:spcBef>
              <a:spcAft>
                <a:spcPts val="0"/>
              </a:spcAft>
              <a:buSzPts val="1900"/>
              <a:buChar char="-"/>
            </a:pPr>
            <a:r>
              <a:rPr lang="en-US" sz="1900"/>
              <a:t>Outreach done through the Open Mainframe Project is done from a neutral perspective, which </a:t>
            </a:r>
            <a:r>
              <a:rPr lang="en-US" sz="1900"/>
              <a:t>separates</a:t>
            </a:r>
            <a:r>
              <a:rPr lang="en-US" sz="1900"/>
              <a:t> out product promotion and vendor </a:t>
            </a:r>
            <a:r>
              <a:rPr lang="en-US" sz="1900"/>
              <a:t>favoritism</a:t>
            </a:r>
            <a:r>
              <a:rPr lang="en-US" sz="1900"/>
              <a:t> and promotes the work of the community.</a:t>
            </a:r>
            <a:endParaRPr sz="1900"/>
          </a:p>
        </p:txBody>
      </p:sp>
      <p:pic>
        <p:nvPicPr>
          <p:cNvPr id="372" name="Google Shape;372;p40"/>
          <p:cNvPicPr preferRelativeResize="0"/>
          <p:nvPr/>
        </p:nvPicPr>
        <p:blipFill>
          <a:blip r:embed="rId3">
            <a:alphaModFix/>
          </a:blip>
          <a:stretch>
            <a:fillRect/>
          </a:stretch>
        </p:blipFill>
        <p:spPr>
          <a:xfrm>
            <a:off x="6524500" y="1883092"/>
            <a:ext cx="2314701" cy="18513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broad industry awareness with press and analysts</a:t>
            </a:r>
            <a:endParaRPr/>
          </a:p>
        </p:txBody>
      </p:sp>
      <p:sp>
        <p:nvSpPr>
          <p:cNvPr id="379" name="Google Shape;379;p41"/>
          <p:cNvSpPr txBox="1"/>
          <p:nvPr>
            <p:ph idx="1" type="body"/>
          </p:nvPr>
        </p:nvSpPr>
        <p:spPr>
          <a:xfrm>
            <a:off x="317500" y="943425"/>
            <a:ext cx="4072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your project will get broad exposure in mainframe, tech, and open source.</a:t>
            </a:r>
            <a:endParaRPr sz="1200"/>
          </a:p>
          <a:p>
            <a:pPr indent="-304800" lvl="0" marL="457200" rtl="0" algn="l">
              <a:spcBef>
                <a:spcPts val="400"/>
              </a:spcBef>
              <a:spcAft>
                <a:spcPts val="0"/>
              </a:spcAft>
              <a:buSzPts val="1200"/>
              <a:buChar char="-"/>
            </a:pPr>
            <a:r>
              <a:rPr lang="en-US" sz="1200"/>
              <a:t>Your project will be featured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Always available guest blog post(s) on the </a:t>
            </a:r>
            <a:r>
              <a:rPr lang="en-US" sz="1200" u="sng">
                <a:solidFill>
                  <a:schemeClr val="hlink"/>
                </a:solidFill>
                <a:hlinkClick r:id="rId9"/>
              </a:rPr>
              <a:t>Open Mainframe Project blog</a:t>
            </a:r>
            <a:r>
              <a:rPr lang="en-US" sz="1200"/>
              <a:t> on project updates.</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a:p>
            <a:pPr indent="0" lvl="0" marL="0" rtl="0" algn="l">
              <a:spcBef>
                <a:spcPts val="400"/>
              </a:spcBef>
              <a:spcAft>
                <a:spcPts val="0"/>
              </a:spcAft>
              <a:buNone/>
            </a:pPr>
            <a:r>
              <a:t/>
            </a:r>
            <a:endParaRPr/>
          </a:p>
        </p:txBody>
      </p:sp>
      <p:grpSp>
        <p:nvGrpSpPr>
          <p:cNvPr id="380" name="Google Shape;380;p41"/>
          <p:cNvGrpSpPr/>
          <p:nvPr/>
        </p:nvGrpSpPr>
        <p:grpSpPr>
          <a:xfrm>
            <a:off x="7449638" y="867226"/>
            <a:ext cx="1435200" cy="4101699"/>
            <a:chOff x="7850187" y="970151"/>
            <a:chExt cx="1435200" cy="4101699"/>
          </a:xfrm>
        </p:grpSpPr>
        <p:pic>
          <p:nvPicPr>
            <p:cNvPr id="381" name="Google Shape;381;p41"/>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382" name="Google Shape;382;p41"/>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383" name="Google Shape;383;p41"/>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384" name="Google Shape;384;p41"/>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385" name="Google Shape;385;p41"/>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386" name="Google Shape;386;p41"/>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387" name="Google Shape;387;p41"/>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388" name="Google Shape;388;p41"/>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389" name="Google Shape;389;p41"/>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390" name="Google Shape;390;p41"/>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391" name="Google Shape;391;p41"/>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 a downstream ecosystem for open and commercial solutions</a:t>
            </a:r>
            <a:endParaRPr/>
          </a:p>
        </p:txBody>
      </p:sp>
      <p:sp>
        <p:nvSpPr>
          <p:cNvPr id="398" name="Google Shape;398;p42"/>
          <p:cNvSpPr txBox="1"/>
          <p:nvPr>
            <p:ph idx="1" type="body"/>
          </p:nvPr>
        </p:nvSpPr>
        <p:spPr>
          <a:xfrm>
            <a:off x="317500" y="943425"/>
            <a:ext cx="5340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Sustainable projects are those the industry adopts and drive economic value with. Doing this at the Open Mainframe Project takes advantage of the expertise in building these programs.</a:t>
            </a:r>
            <a:endParaRPr/>
          </a:p>
          <a:p>
            <a:pPr indent="-355600" lvl="0" marL="457200" rtl="0" algn="l">
              <a:spcBef>
                <a:spcPts val="400"/>
              </a:spcBef>
              <a:spcAft>
                <a:spcPts val="0"/>
              </a:spcAft>
              <a:buSzPts val="2000"/>
              <a:buChar char="-"/>
            </a:pPr>
            <a:r>
              <a:rPr lang="en-US"/>
              <a:t>Conformance programs with community requirements that are managed by the Open Mainframe Projects</a:t>
            </a:r>
            <a:endParaRPr/>
          </a:p>
          <a:p>
            <a:pPr indent="-355600" lvl="0" marL="457200" rtl="0" algn="l">
              <a:spcBef>
                <a:spcPts val="0"/>
              </a:spcBef>
              <a:spcAft>
                <a:spcPts val="0"/>
              </a:spcAft>
              <a:buSzPts val="2000"/>
              <a:buChar char="-"/>
            </a:pPr>
            <a:r>
              <a:rPr lang="en-US"/>
              <a:t>Training and certification programs through LF Training</a:t>
            </a:r>
            <a:endParaRPr/>
          </a:p>
          <a:p>
            <a:pPr indent="-355600" lvl="0" marL="457200" rtl="0" algn="l">
              <a:spcBef>
                <a:spcPts val="0"/>
              </a:spcBef>
              <a:spcAft>
                <a:spcPts val="0"/>
              </a:spcAft>
              <a:buSzPts val="2000"/>
              <a:buChar char="-"/>
            </a:pPr>
            <a:r>
              <a:rPr lang="en-US"/>
              <a:t>Badging using Credly to recognize individuals</a:t>
            </a:r>
            <a:endParaRPr/>
          </a:p>
          <a:p>
            <a:pPr indent="-355600" lvl="0" marL="457200" rtl="0" algn="l">
              <a:spcBef>
                <a:spcPts val="0"/>
              </a:spcBef>
              <a:spcAft>
                <a:spcPts val="0"/>
              </a:spcAft>
              <a:buSzPts val="2000"/>
              <a:buChar char="-"/>
            </a:pPr>
            <a:r>
              <a:rPr lang="en-US"/>
              <a:t>Events for the community to connect and collaborate.</a:t>
            </a:r>
            <a:endParaRPr/>
          </a:p>
        </p:txBody>
      </p:sp>
      <p:pic>
        <p:nvPicPr>
          <p:cNvPr id="399" name="Google Shape;399;p42"/>
          <p:cNvPicPr preferRelativeResize="0"/>
          <p:nvPr/>
        </p:nvPicPr>
        <p:blipFill>
          <a:blip r:embed="rId3">
            <a:alphaModFix/>
          </a:blip>
          <a:stretch>
            <a:fillRect/>
          </a:stretch>
        </p:blipFill>
        <p:spPr>
          <a:xfrm>
            <a:off x="6031831" y="2561625"/>
            <a:ext cx="2767471" cy="447300"/>
          </a:xfrm>
          <a:prstGeom prst="rect">
            <a:avLst/>
          </a:prstGeom>
          <a:noFill/>
          <a:ln>
            <a:noFill/>
          </a:ln>
        </p:spPr>
      </p:pic>
      <p:pic>
        <p:nvPicPr>
          <p:cNvPr id="400" name="Google Shape;400;p42"/>
          <p:cNvPicPr preferRelativeResize="0"/>
          <p:nvPr/>
        </p:nvPicPr>
        <p:blipFill>
          <a:blip r:embed="rId4">
            <a:alphaModFix/>
          </a:blip>
          <a:stretch>
            <a:fillRect/>
          </a:stretch>
        </p:blipFill>
        <p:spPr>
          <a:xfrm>
            <a:off x="6286385" y="1102949"/>
            <a:ext cx="2258353" cy="1182014"/>
          </a:xfrm>
          <a:prstGeom prst="rect">
            <a:avLst/>
          </a:prstGeom>
          <a:noFill/>
          <a:ln>
            <a:noFill/>
          </a:ln>
        </p:spPr>
      </p:pic>
      <p:pic>
        <p:nvPicPr>
          <p:cNvPr id="401" name="Google Shape;401;p42"/>
          <p:cNvPicPr preferRelativeResize="0"/>
          <p:nvPr/>
        </p:nvPicPr>
        <p:blipFill>
          <a:blip r:embed="rId5">
            <a:alphaModFix/>
          </a:blip>
          <a:stretch>
            <a:fillRect/>
          </a:stretch>
        </p:blipFill>
        <p:spPr>
          <a:xfrm>
            <a:off x="6126750" y="3285575"/>
            <a:ext cx="2577625" cy="104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3"/>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205">
                <a:solidFill>
                  <a:srgbClr val="0099CC"/>
                </a:solidFill>
              </a:rPr>
              <a:t>LFX Insights </a:t>
            </a:r>
            <a:r>
              <a:rPr lang="en-US" sz="1205">
                <a:solidFill>
                  <a:srgbClr val="333333"/>
                </a:solidFill>
              </a:rPr>
              <a:t>is an analytics tool that is provided to all open source projects hosted by the Linux Foundation. Its capabilities include:</a:t>
            </a:r>
            <a:endParaRPr sz="1205">
              <a:solidFill>
                <a:srgbClr val="333333"/>
              </a:solidFill>
            </a:endParaRPr>
          </a:p>
          <a:p>
            <a:pPr indent="-305117" lvl="0" marL="685800" rtl="0" algn="l">
              <a:lnSpc>
                <a:spcPct val="95000"/>
              </a:lnSpc>
              <a:spcBef>
                <a:spcPts val="1100"/>
              </a:spcBef>
              <a:spcAft>
                <a:spcPts val="0"/>
              </a:spcAft>
              <a:buClr>
                <a:srgbClr val="333333"/>
              </a:buClr>
              <a:buSzPts val="1205"/>
              <a:buFont typeface="Century Gothic"/>
              <a:buChar char="●"/>
            </a:pPr>
            <a:r>
              <a:rPr lang="en-US" sz="12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0" lvl="0" marL="0" rtl="0" algn="l">
              <a:lnSpc>
                <a:spcPct val="95000"/>
              </a:lnSpc>
              <a:spcBef>
                <a:spcPts val="0"/>
              </a:spcBef>
              <a:spcAft>
                <a:spcPts val="0"/>
              </a:spcAft>
              <a:buSzPts val="935"/>
              <a:buNone/>
            </a:pPr>
            <a:r>
              <a:rPr b="1" lang="en-US" sz="1205">
                <a:solidFill>
                  <a:srgbClr val="0099CC"/>
                </a:solidFill>
              </a:rPr>
              <a:t>LFX Security</a:t>
            </a:r>
            <a:r>
              <a:rPr lang="en-US" sz="1205">
                <a:solidFill>
                  <a:srgbClr val="333333"/>
                </a:solidFill>
              </a:rPr>
              <a:t> is a tool for managing security for your project. It’s capabilities include:</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Identifying non-inclusive language and code secrets in your project to prevent embarrassing situations.</a:t>
            </a:r>
            <a:endParaRPr sz="1205">
              <a:solidFill>
                <a:srgbClr val="333333"/>
              </a:solidFill>
            </a:endParaRPr>
          </a:p>
        </p:txBody>
      </p:sp>
      <p:sp>
        <p:nvSpPr>
          <p:cNvPr id="407" name="Google Shape;407;p4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World class tools with LFX</a:t>
            </a:r>
            <a:endParaRPr/>
          </a:p>
        </p:txBody>
      </p:sp>
      <p:pic>
        <p:nvPicPr>
          <p:cNvPr id="408" name="Google Shape;408;p43"/>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409" name="Google Shape;409;p43"/>
          <p:cNvPicPr preferRelativeResize="0"/>
          <p:nvPr/>
        </p:nvPicPr>
        <p:blipFill>
          <a:blip r:embed="rId4">
            <a:alphaModFix/>
          </a:blip>
          <a:stretch>
            <a:fillRect/>
          </a:stretch>
        </p:blipFill>
        <p:spPr>
          <a:xfrm>
            <a:off x="6511617" y="3560770"/>
            <a:ext cx="2250370" cy="455700"/>
          </a:xfrm>
          <a:prstGeom prst="rect">
            <a:avLst/>
          </a:prstGeom>
          <a:noFill/>
          <a:ln>
            <a:noFill/>
          </a:ln>
        </p:spPr>
      </p:pic>
      <p:pic>
        <p:nvPicPr>
          <p:cNvPr id="410" name="Google Shape;410;p43"/>
          <p:cNvPicPr preferRelativeResize="0"/>
          <p:nvPr/>
        </p:nvPicPr>
        <p:blipFill>
          <a:blip r:embed="rId5">
            <a:alphaModFix/>
          </a:blip>
          <a:stretch>
            <a:fillRect/>
          </a:stretch>
        </p:blipFill>
        <p:spPr>
          <a:xfrm>
            <a:off x="6511625" y="4156848"/>
            <a:ext cx="2250350" cy="4445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Leverage the collective experience and expertise of the Linux Foundation</a:t>
            </a:r>
            <a:endParaRPr/>
          </a:p>
        </p:txBody>
      </p:sp>
      <p:sp>
        <p:nvSpPr>
          <p:cNvPr id="416" name="Google Shape;416;p4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50"/>
              <a:t>Open Mainframe Project staff collective have decades of experience in driving open source projects and ecosystems in a variety of vertical and horizontal industries, bringing the best practices to your project</a:t>
            </a:r>
            <a:endParaRPr sz="1750"/>
          </a:p>
          <a:p>
            <a:pPr indent="-339725" lvl="0" marL="457200" rtl="0" algn="l">
              <a:spcBef>
                <a:spcPts val="400"/>
              </a:spcBef>
              <a:spcAft>
                <a:spcPts val="0"/>
              </a:spcAft>
              <a:buSzPts val="1750"/>
              <a:buChar char="•"/>
            </a:pPr>
            <a:r>
              <a:rPr lang="en-US" sz="1750"/>
              <a:t>P</a:t>
            </a:r>
            <a:r>
              <a:rPr lang="en-US" sz="1750"/>
              <a:t>ress relations and analyst relations teams to increase awareness of and excitement about your project, and receive regular reports on press mentions and comparisons to similar projects.</a:t>
            </a:r>
            <a:endParaRPr sz="1750"/>
          </a:p>
          <a:p>
            <a:pPr indent="-339725" lvl="0" marL="457200" rtl="0" algn="l">
              <a:spcBef>
                <a:spcPts val="0"/>
              </a:spcBef>
              <a:spcAft>
                <a:spcPts val="0"/>
              </a:spcAft>
              <a:buSzPts val="1750"/>
              <a:buChar char="•"/>
            </a:pPr>
            <a:r>
              <a:rPr lang="en-US" sz="1750"/>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1750"/>
          </a:p>
          <a:p>
            <a:pPr indent="-339725" lvl="0" marL="457200" rtl="0" algn="l">
              <a:spcBef>
                <a:spcPts val="0"/>
              </a:spcBef>
              <a:spcAft>
                <a:spcPts val="0"/>
              </a:spcAft>
              <a:buSzPts val="1750"/>
              <a:buChar char="•"/>
            </a:pPr>
            <a:r>
              <a:rPr lang="en-US" sz="1750"/>
              <a:t>You will have access to full-time Open Mainframe Project staff who are eager to assist your project in myriad ways and help make it successful</a:t>
            </a:r>
            <a:endParaRPr sz="17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176" name="Google Shape;176;p27"/>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177" name="Google Shape;177;p27"/>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178" name="Google Shape;178;p27"/>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179" name="Google Shape;179;p27"/>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180" name="Google Shape;180;p27"/>
          <p:cNvGrpSpPr/>
          <p:nvPr/>
        </p:nvGrpSpPr>
        <p:grpSpPr>
          <a:xfrm>
            <a:off x="790925" y="3062275"/>
            <a:ext cx="546300" cy="546300"/>
            <a:chOff x="790925" y="2833675"/>
            <a:chExt cx="546300" cy="546300"/>
          </a:xfrm>
        </p:grpSpPr>
        <p:sp>
          <p:nvSpPr>
            <p:cNvPr id="181" name="Google Shape;181;p27"/>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7"/>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83" name="Google Shape;183;p27"/>
          <p:cNvGrpSpPr/>
          <p:nvPr/>
        </p:nvGrpSpPr>
        <p:grpSpPr>
          <a:xfrm>
            <a:off x="3102133" y="3062275"/>
            <a:ext cx="546300" cy="546300"/>
            <a:chOff x="2966775" y="2833675"/>
            <a:chExt cx="546300" cy="546300"/>
          </a:xfrm>
        </p:grpSpPr>
        <p:sp>
          <p:nvSpPr>
            <p:cNvPr id="184" name="Google Shape;184;p27"/>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7"/>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86" name="Google Shape;186;p27"/>
          <p:cNvGrpSpPr/>
          <p:nvPr/>
        </p:nvGrpSpPr>
        <p:grpSpPr>
          <a:xfrm>
            <a:off x="5413342" y="3062275"/>
            <a:ext cx="546300" cy="546300"/>
            <a:chOff x="5373650" y="2863650"/>
            <a:chExt cx="546300" cy="546300"/>
          </a:xfrm>
        </p:grpSpPr>
        <p:sp>
          <p:nvSpPr>
            <p:cNvPr id="187" name="Google Shape;187;p27"/>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7"/>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89" name="Google Shape;189;p27"/>
          <p:cNvGrpSpPr/>
          <p:nvPr/>
        </p:nvGrpSpPr>
        <p:grpSpPr>
          <a:xfrm>
            <a:off x="7724550" y="3062275"/>
            <a:ext cx="546300" cy="546300"/>
            <a:chOff x="7724550" y="2897000"/>
            <a:chExt cx="546300" cy="546300"/>
          </a:xfrm>
        </p:grpSpPr>
        <p:sp>
          <p:nvSpPr>
            <p:cNvPr id="190" name="Google Shape;190;p27"/>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7"/>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92" name="Google Shape;192;p27"/>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22" name="Google Shape;422;p4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28" name="Google Shape;428;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7"/>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434" name="Google Shape;434;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440" name="Google Shape;440;p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46" name="Google Shape;446;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descr="12c copy" id="451" name="Google Shape;451;p50"/>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452" name="Google Shape;452;p50"/>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3" name="Google Shape;453;p50"/>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4" name="Google Shape;454;p50"/>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21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455" name="Google Shape;455;p50"/>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456" name="Google Shape;456;p50"/>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1"/>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198" name="Google Shape;198;p28"/>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199" name="Google Shape;199;p28"/>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200" name="Google Shape;200;p28"/>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201" name="Google Shape;201;p28"/>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202" name="Google Shape;202;p28"/>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203" name="Google Shape;203;p28"/>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204" name="Google Shape;204;p28"/>
          <p:cNvPicPr preferRelativeResize="0"/>
          <p:nvPr/>
        </p:nvPicPr>
        <p:blipFill rotWithShape="1">
          <a:blip r:embed="rId5">
            <a:alphaModFix/>
          </a:blip>
          <a:srcRect b="76312" l="0" r="0" t="0"/>
          <a:stretch/>
        </p:blipFill>
        <p:spPr>
          <a:xfrm>
            <a:off x="1884025" y="1462875"/>
            <a:ext cx="7132877" cy="425700"/>
          </a:xfrm>
          <a:prstGeom prst="rect">
            <a:avLst/>
          </a:prstGeom>
          <a:noFill/>
          <a:ln>
            <a:noFill/>
          </a:ln>
        </p:spPr>
      </p:pic>
      <p:pic>
        <p:nvPicPr>
          <p:cNvPr id="205" name="Google Shape;205;p28"/>
          <p:cNvPicPr preferRelativeResize="0"/>
          <p:nvPr/>
        </p:nvPicPr>
        <p:blipFill rotWithShape="1">
          <a:blip r:embed="rId6">
            <a:alphaModFix/>
          </a:blip>
          <a:srcRect b="0" l="0" r="0" t="72284"/>
          <a:stretch/>
        </p:blipFill>
        <p:spPr>
          <a:xfrm>
            <a:off x="1884015" y="1936364"/>
            <a:ext cx="7159101" cy="499911"/>
          </a:xfrm>
          <a:prstGeom prst="rect">
            <a:avLst/>
          </a:prstGeom>
          <a:noFill/>
          <a:ln>
            <a:noFill/>
          </a:ln>
        </p:spPr>
      </p:pic>
      <p:pic>
        <p:nvPicPr>
          <p:cNvPr id="206" name="Google Shape;206;p28"/>
          <p:cNvPicPr preferRelativeResize="0"/>
          <p:nvPr/>
        </p:nvPicPr>
        <p:blipFill>
          <a:blip r:embed="rId7">
            <a:alphaModFix/>
          </a:blip>
          <a:stretch>
            <a:fillRect/>
          </a:stretch>
        </p:blipFill>
        <p:spPr>
          <a:xfrm>
            <a:off x="1946650" y="2932525"/>
            <a:ext cx="2002276" cy="530475"/>
          </a:xfrm>
          <a:prstGeom prst="rect">
            <a:avLst/>
          </a:prstGeom>
          <a:noFill/>
          <a:ln>
            <a:noFill/>
          </a:ln>
        </p:spPr>
      </p:pic>
      <p:pic>
        <p:nvPicPr>
          <p:cNvPr id="207" name="Google Shape;207;p28"/>
          <p:cNvPicPr preferRelativeResize="0"/>
          <p:nvPr/>
        </p:nvPicPr>
        <p:blipFill>
          <a:blip r:embed="rId8">
            <a:alphaModFix/>
          </a:blip>
          <a:stretch>
            <a:fillRect/>
          </a:stretch>
        </p:blipFill>
        <p:spPr>
          <a:xfrm>
            <a:off x="1946651" y="3949700"/>
            <a:ext cx="3535025" cy="46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9"/>
          <p:cNvPicPr preferRelativeResize="0"/>
          <p:nvPr/>
        </p:nvPicPr>
        <p:blipFill rotWithShape="1">
          <a:blip r:embed="rId3">
            <a:alphaModFix/>
          </a:blip>
          <a:srcRect b="14437" l="0" r="0" t="20202"/>
          <a:stretch/>
        </p:blipFill>
        <p:spPr>
          <a:xfrm>
            <a:off x="0" y="1024900"/>
            <a:ext cx="9144003" cy="3314899"/>
          </a:xfrm>
          <a:prstGeom prst="rect">
            <a:avLst/>
          </a:prstGeom>
          <a:noFill/>
          <a:ln>
            <a:noFill/>
          </a:ln>
        </p:spPr>
      </p:pic>
      <p:sp>
        <p:nvSpPr>
          <p:cNvPr id="213" name="Google Shape;213;p2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214" name="Google Shape;214;p29"/>
          <p:cNvSpPr txBox="1"/>
          <p:nvPr>
            <p:ph idx="1" type="body"/>
          </p:nvPr>
        </p:nvSpPr>
        <p:spPr>
          <a:xfrm>
            <a:off x="317500" y="41956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4"/>
              </a:rPr>
              <a:t>https://landscape.openmainframeproject.org/fullscreen</a:t>
            </a:r>
            <a:r>
              <a:rPr lang="en-U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18" name="Shape 218"/>
        <p:cNvGrpSpPr/>
        <p:nvPr/>
      </p:nvGrpSpPr>
      <p:grpSpPr>
        <a:xfrm>
          <a:off x="0" y="0"/>
          <a:ext cx="0" cy="0"/>
          <a:chOff x="0" y="0"/>
          <a:chExt cx="0" cy="0"/>
        </a:xfrm>
      </p:grpSpPr>
      <p:graphicFrame>
        <p:nvGraphicFramePr>
          <p:cNvPr id="219" name="Google Shape;219;p30"/>
          <p:cNvGraphicFramePr/>
          <p:nvPr/>
        </p:nvGraphicFramePr>
        <p:xfrm>
          <a:off x="-25" y="-11800"/>
          <a:ext cx="3000000" cy="3000000"/>
        </p:xfrm>
        <a:graphic>
          <a:graphicData uri="http://schemas.openxmlformats.org/drawingml/2006/table">
            <a:tbl>
              <a:tblPr>
                <a:noFill/>
                <a:tableStyleId>{3FC9153D-1576-4060-92FB-B82B6939F33A}</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42</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21</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20" name="Google Shape;220;p30"/>
          <p:cNvPicPr preferRelativeResize="0"/>
          <p:nvPr/>
        </p:nvPicPr>
        <p:blipFill>
          <a:blip r:embed="rId3">
            <a:alphaModFix/>
          </a:blip>
          <a:stretch>
            <a:fillRect/>
          </a:stretch>
        </p:blipFill>
        <p:spPr>
          <a:xfrm>
            <a:off x="-25" y="1178716"/>
            <a:ext cx="9144003" cy="39647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26" name="Google Shape;226;p31"/>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27" name="Google Shape;227;p31"/>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28" name="Google Shape;228;p31"/>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29" name="Google Shape;229;p31"/>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30" name="Google Shape;230;p3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236" name="Google Shape;236;p32"/>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237" name="Google Shape;237;p32"/>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238" name="Google Shape;238;p32"/>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39" name="Google Shape;239;p32"/>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40" name="Google Shape;240;p32"/>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41" name="Google Shape;241;p32"/>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242" name="Google Shape;242;p32"/>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243" name="Google Shape;243;p32"/>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244" name="Google Shape;244;p32"/>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245" name="Google Shape;245;p32"/>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246" name="Google Shape;246;p3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253" name="Google Shape;253;p33"/>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254" name="Google Shape;254;p33"/>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3"/>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256" name="Google Shape;256;p33"/>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257" name="Google Shape;257;p33"/>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258" name="Google Shape;258;p33"/>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3"/>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260" name="Google Shape;260;p33"/>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261" name="Google Shape;261;p33"/>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262" name="Google Shape;262;p33"/>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3"/>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264" name="Google Shape;264;p33"/>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265" name="Google Shape;265;p33"/>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266" name="Google Shape;266;p33"/>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268" name="Google Shape;268;p33"/>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269" name="Google Shape;269;p33"/>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270" name="Google Shape;270;p33"/>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272" name="Google Shape;272;p33"/>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273" name="Google Shape;273;p33"/>
          <p:cNvGrpSpPr/>
          <p:nvPr/>
        </p:nvGrpSpPr>
        <p:grpSpPr>
          <a:xfrm>
            <a:off x="2817492" y="1400352"/>
            <a:ext cx="3509239" cy="3257208"/>
            <a:chOff x="3318063" y="1368287"/>
            <a:chExt cx="2408000" cy="2993482"/>
          </a:xfrm>
        </p:grpSpPr>
        <p:sp>
          <p:nvSpPr>
            <p:cNvPr id="274" name="Google Shape;274;p33"/>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5" name="Google Shape;275;p33"/>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76" name="Google Shape;276;p33"/>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77" name="Google Shape;277;p33"/>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8" name="Google Shape;278;p33"/>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79" name="Google Shape;279;p33"/>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80" name="Google Shape;280;p33"/>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81" name="Google Shape;281;p33"/>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282" name="Google Shape;282;p33"/>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83" name="Google Shape;283;p33"/>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84" name="Google Shape;284;p33"/>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85" name="Google Shape;285;p33"/>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86" name="Google Shape;286;p33"/>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87" name="Google Shape;287;p33"/>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88" name="Google Shape;288;p33"/>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89" name="Google Shape;289;p33"/>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90" name="Google Shape;290;p33"/>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291" name="Google Shape;291;p3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grpSp>
        <p:nvGrpSpPr>
          <p:cNvPr id="296" name="Google Shape;296;p34"/>
          <p:cNvGrpSpPr/>
          <p:nvPr/>
        </p:nvGrpSpPr>
        <p:grpSpPr>
          <a:xfrm>
            <a:off x="673100" y="1096782"/>
            <a:ext cx="8098943" cy="3311092"/>
            <a:chOff x="0" y="1661"/>
            <a:chExt cx="10798591" cy="4414789"/>
          </a:xfrm>
        </p:grpSpPr>
        <p:sp>
          <p:nvSpPr>
            <p:cNvPr id="297" name="Google Shape;297;p34"/>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 name="Google Shape;298;p34"/>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299" name="Google Shape;299;p34"/>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 name="Google Shape;300;p34"/>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301" name="Google Shape;301;p34"/>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 name="Google Shape;302;p34"/>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03" name="Google Shape;303;p34"/>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 name="Google Shape;304;p34"/>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05" name="Google Shape;305;p34"/>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 name="Google Shape;306;p34"/>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07" name="Google Shape;307;p34"/>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 name="Google Shape;308;p34"/>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09" name="Google Shape;309;p34"/>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 name="Google Shape;310;p34"/>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11" name="Google Shape;311;p34"/>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 name="Google Shape;312;p34"/>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13" name="Google Shape;313;p34"/>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4" name="Google Shape;314;p34"/>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15" name="Google Shape;315;p34"/>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 name="Google Shape;316;p34"/>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17" name="Google Shape;317;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